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5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F16F7-16E7-4E4B-9E31-68ADBBC56ED8}" type="datetimeFigureOut">
              <a:rPr lang="en-US" smtClean="0"/>
              <a:t>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CCB28D35-71FB-45B2-8E50-FB34953C5924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634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F16F7-16E7-4E4B-9E31-68ADBBC56ED8}" type="datetimeFigureOut">
              <a:rPr lang="en-US" smtClean="0"/>
              <a:t>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28D35-71FB-45B2-8E50-FB34953C5924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766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F16F7-16E7-4E4B-9E31-68ADBBC56ED8}" type="datetimeFigureOut">
              <a:rPr lang="en-US" smtClean="0"/>
              <a:t>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28D35-71FB-45B2-8E50-FB34953C5924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1324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F16F7-16E7-4E4B-9E31-68ADBBC56ED8}" type="datetimeFigureOut">
              <a:rPr lang="en-US" smtClean="0"/>
              <a:t>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28D35-71FB-45B2-8E50-FB34953C5924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6153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F16F7-16E7-4E4B-9E31-68ADBBC56ED8}" type="datetimeFigureOut">
              <a:rPr lang="en-US" smtClean="0"/>
              <a:t>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28D35-71FB-45B2-8E50-FB34953C5924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4239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F16F7-16E7-4E4B-9E31-68ADBBC56ED8}" type="datetimeFigureOut">
              <a:rPr lang="en-US" smtClean="0"/>
              <a:t>2/6/2020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28D35-71FB-45B2-8E50-FB34953C5924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6867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F16F7-16E7-4E4B-9E31-68ADBBC56ED8}" type="datetimeFigureOut">
              <a:rPr lang="en-US" smtClean="0"/>
              <a:t>2/6/2020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28D35-71FB-45B2-8E50-FB34953C5924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8670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F16F7-16E7-4E4B-9E31-68ADBBC56ED8}" type="datetimeFigureOut">
              <a:rPr lang="en-US" smtClean="0"/>
              <a:t>2/6/2020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28D35-71FB-45B2-8E50-FB34953C5924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4517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F16F7-16E7-4E4B-9E31-68ADBBC56ED8}" type="datetimeFigureOut">
              <a:rPr lang="en-US" smtClean="0"/>
              <a:t>2/6/2020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28D35-71FB-45B2-8E50-FB34953C5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758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F16F7-16E7-4E4B-9E31-68ADBBC56ED8}" type="datetimeFigureOut">
              <a:rPr lang="en-US" smtClean="0"/>
              <a:t>2/6/2020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28D35-71FB-45B2-8E50-FB34953C5924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8826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7D9F16F7-16E7-4E4B-9E31-68ADBBC56ED8}" type="datetimeFigureOut">
              <a:rPr lang="en-US" smtClean="0"/>
              <a:t>2/6/2020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28D35-71FB-45B2-8E50-FB34953C5924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271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F16F7-16E7-4E4B-9E31-68ADBBC56ED8}" type="datetimeFigureOut">
              <a:rPr lang="en-US" smtClean="0"/>
              <a:t>2/6/2020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CB28D35-71FB-45B2-8E50-FB34953C5924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521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6" r:id="rId1"/>
    <p:sldLayoutId id="2147483847" r:id="rId2"/>
    <p:sldLayoutId id="2147483848" r:id="rId3"/>
    <p:sldLayoutId id="2147483849" r:id="rId4"/>
    <p:sldLayoutId id="2147483850" r:id="rId5"/>
    <p:sldLayoutId id="2147483851" r:id="rId6"/>
    <p:sldLayoutId id="2147483852" r:id="rId7"/>
    <p:sldLayoutId id="2147483853" r:id="rId8"/>
    <p:sldLayoutId id="2147483854" r:id="rId9"/>
    <p:sldLayoutId id="2147483855" r:id="rId10"/>
    <p:sldLayoutId id="214748385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DE230-92EF-4F92-A619-7351ADE5DA6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Development Fire Impact Fee Ordinance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5E9EA6-6D39-47CB-B902-3F8AC78B188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City of Beaufort / Town of Port Royal Fire Department </a:t>
            </a:r>
          </a:p>
        </p:txBody>
      </p:sp>
    </p:spTree>
    <p:extLst>
      <p:ext uri="{BB962C8B-B14F-4D97-AF65-F5344CB8AC3E}">
        <p14:creationId xmlns:p14="http://schemas.microsoft.com/office/powerpoint/2010/main" val="1299109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B129B2-76B2-4F5C-99E1-005546042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Fire Impact fee?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F8D94B-0D80-45F4-A326-8DE7B90867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Development Fire Impact Fees will help our fire service maintain its current standard of cover as the municipality continues to grow through in-fill development, new development, and redevelopment. </a:t>
            </a:r>
          </a:p>
          <a:p>
            <a:pPr lvl="1"/>
            <a:r>
              <a:rPr lang="en-US" dirty="0"/>
              <a:t>Consumption based approach – Assumes that all development consumes some public infrastructure and as such fee calculations are based on the value of public infrastructure consumed per unit of land use.  </a:t>
            </a:r>
          </a:p>
        </p:txBody>
      </p:sp>
    </p:spTree>
    <p:extLst>
      <p:ext uri="{BB962C8B-B14F-4D97-AF65-F5344CB8AC3E}">
        <p14:creationId xmlns:p14="http://schemas.microsoft.com/office/powerpoint/2010/main" val="20603383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9CD3C-5787-40AF-9D33-D54E831DD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Ordinance development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4C0B04-3E3D-4CCB-B88E-3AE76BDFAE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Capital Improvement Plan $16,065,000</a:t>
            </a:r>
          </a:p>
          <a:p>
            <a:r>
              <a:rPr lang="en-US" dirty="0"/>
              <a:t>Impact Fee Study – Consumption based approach</a:t>
            </a:r>
          </a:p>
          <a:p>
            <a:r>
              <a:rPr lang="en-US" dirty="0"/>
              <a:t>Metropolitan Planning Commission</a:t>
            </a:r>
          </a:p>
          <a:p>
            <a:pPr lvl="1"/>
            <a:r>
              <a:rPr lang="en-US" dirty="0"/>
              <a:t>Affordable Housing</a:t>
            </a:r>
          </a:p>
          <a:p>
            <a:pPr lvl="1"/>
            <a:r>
              <a:rPr lang="en-US" dirty="0"/>
              <a:t>Accommodations for redevelopment </a:t>
            </a:r>
          </a:p>
          <a:p>
            <a:pPr lvl="1"/>
            <a:r>
              <a:rPr lang="en-US" dirty="0"/>
              <a:t>Third party review</a:t>
            </a:r>
          </a:p>
        </p:txBody>
      </p:sp>
    </p:spTree>
    <p:extLst>
      <p:ext uri="{BB962C8B-B14F-4D97-AF65-F5344CB8AC3E}">
        <p14:creationId xmlns:p14="http://schemas.microsoft.com/office/powerpoint/2010/main" val="1648697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7D1B99-8196-4733-A741-28EF7F1AD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Ordinance 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59E16A-B1B4-48F5-AD2C-D14E4E247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Ordinance</a:t>
            </a:r>
          </a:p>
          <a:p>
            <a:pPr lvl="1"/>
            <a:r>
              <a:rPr lang="en-US" dirty="0"/>
              <a:t>Residential Fee - $305.43 per unit</a:t>
            </a:r>
          </a:p>
          <a:p>
            <a:pPr lvl="1"/>
            <a:r>
              <a:rPr lang="en-US" dirty="0"/>
              <a:t>Non-Residential Fee – $592.34 per unit (see formula)  </a:t>
            </a:r>
          </a:p>
          <a:p>
            <a:pPr lvl="1"/>
            <a:r>
              <a:rPr lang="en-US" dirty="0"/>
              <a:t>Exemption for Affordable Housing </a:t>
            </a:r>
          </a:p>
          <a:p>
            <a:pPr lvl="2"/>
            <a:r>
              <a:rPr lang="en-US" dirty="0"/>
              <a:t>Clearly defined affordable housing classification</a:t>
            </a:r>
          </a:p>
          <a:p>
            <a:pPr lvl="1"/>
            <a:r>
              <a:rPr lang="en-US" dirty="0"/>
              <a:t>Municipal responsibilities </a:t>
            </a:r>
          </a:p>
        </p:txBody>
      </p:sp>
    </p:spTree>
    <p:extLst>
      <p:ext uri="{BB962C8B-B14F-4D97-AF65-F5344CB8AC3E}">
        <p14:creationId xmlns:p14="http://schemas.microsoft.com/office/powerpoint/2010/main" val="306589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D0385-B6D6-4DEB-A078-D1F7B44F3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704685"/>
          </a:xfrm>
        </p:spPr>
        <p:txBody>
          <a:bodyPr/>
          <a:lstStyle/>
          <a:p>
            <a:pPr algn="ctr"/>
            <a:r>
              <a:rPr lang="en-US" dirty="0"/>
              <a:t>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F7DAB1-282E-4254-AEFD-252044E712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79914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1600" b="1" u="sng" dirty="0"/>
              <a:t>City of Beaufort</a:t>
            </a:r>
            <a:r>
              <a:rPr lang="en-US" sz="1600" dirty="0"/>
              <a:t>				</a:t>
            </a:r>
            <a:r>
              <a:rPr lang="en-US" sz="1600" b="1" u="sng" dirty="0"/>
              <a:t>Town of Port Royal</a:t>
            </a:r>
          </a:p>
          <a:p>
            <a:pPr marL="0" indent="0">
              <a:buNone/>
            </a:pPr>
            <a:r>
              <a:rPr lang="en-US" sz="1600" dirty="0"/>
              <a:t>Jan 21	Council workshop CIP &amp; Ordinance	Feb 2	30-day Notice of Public Hearing</a:t>
            </a:r>
          </a:p>
          <a:p>
            <a:pPr marL="0" indent="0">
              <a:buNone/>
            </a:pPr>
            <a:r>
              <a:rPr lang="en-US" sz="1600" dirty="0"/>
              <a:t>Jan 27	30-day Notice of Public Hearing		Feb 6	Council workshop CIP &amp; Ordinance</a:t>
            </a:r>
          </a:p>
          <a:p>
            <a:pPr marL="0" indent="0">
              <a:buNone/>
            </a:pPr>
            <a:r>
              <a:rPr lang="en-US" sz="1600" dirty="0"/>
              <a:t>Feb 17	15-day Notice of Public Hearing		Feb 18	15-day Notice of Public Hearing 	</a:t>
            </a:r>
          </a:p>
          <a:p>
            <a:pPr marL="0" indent="0">
              <a:buNone/>
            </a:pPr>
            <a:r>
              <a:rPr lang="en-US" sz="1600" dirty="0"/>
              <a:t>Mar 10	Public Hearing CIP Ordinance		Mar 4	Public Hearing CIP Ordinance</a:t>
            </a:r>
          </a:p>
          <a:p>
            <a:pPr marL="0" indent="0">
              <a:buNone/>
            </a:pPr>
            <a:r>
              <a:rPr lang="en-US" sz="1600" dirty="0"/>
              <a:t>	Public Hearing of Fee Ordinance			Public Hearing of Fee Ordinance	</a:t>
            </a:r>
          </a:p>
          <a:p>
            <a:pPr marL="0" indent="0">
              <a:buNone/>
            </a:pPr>
            <a:r>
              <a:rPr lang="en-US" sz="1600" dirty="0"/>
              <a:t>Mar 10	1</a:t>
            </a:r>
            <a:r>
              <a:rPr lang="en-US" sz="1600" baseline="30000" dirty="0"/>
              <a:t>st</a:t>
            </a:r>
            <a:r>
              <a:rPr lang="en-US" sz="1600" dirty="0"/>
              <a:t> Reading of CIP Ordinance		Mar 11	1</a:t>
            </a:r>
            <a:r>
              <a:rPr lang="en-US" sz="1600" baseline="30000" dirty="0"/>
              <a:t>st</a:t>
            </a:r>
            <a:r>
              <a:rPr lang="en-US" sz="1600" dirty="0"/>
              <a:t> Reading of CIP Ordinance</a:t>
            </a:r>
          </a:p>
          <a:p>
            <a:pPr marL="0" indent="0">
              <a:buNone/>
            </a:pPr>
            <a:r>
              <a:rPr lang="en-US" sz="1600" dirty="0"/>
              <a:t>	 1</a:t>
            </a:r>
            <a:r>
              <a:rPr lang="en-US" sz="1600" baseline="30000" dirty="0"/>
              <a:t>st</a:t>
            </a:r>
            <a:r>
              <a:rPr lang="en-US" sz="1600" dirty="0"/>
              <a:t> Reading of Fee Ordinance			1</a:t>
            </a:r>
            <a:r>
              <a:rPr lang="en-US" sz="1600" baseline="30000" dirty="0"/>
              <a:t>st</a:t>
            </a:r>
            <a:r>
              <a:rPr lang="en-US" sz="1600" dirty="0"/>
              <a:t> Reading of Fee Ordinance</a:t>
            </a:r>
          </a:p>
          <a:p>
            <a:pPr marL="0" indent="0">
              <a:buNone/>
            </a:pPr>
            <a:r>
              <a:rPr lang="en-US" sz="1600" dirty="0"/>
              <a:t>Mar 24	2</a:t>
            </a:r>
            <a:r>
              <a:rPr lang="en-US" sz="1600" baseline="30000" dirty="0"/>
              <a:t>nd</a:t>
            </a:r>
            <a:r>
              <a:rPr lang="en-US" sz="1600" dirty="0"/>
              <a:t> Reading of  CIP Ordinance		April 8	 2</a:t>
            </a:r>
            <a:r>
              <a:rPr lang="en-US" sz="1600" baseline="30000" dirty="0"/>
              <a:t>nd</a:t>
            </a:r>
            <a:r>
              <a:rPr lang="en-US" sz="1600" dirty="0"/>
              <a:t> Reading of  CIP Ordinance</a:t>
            </a:r>
          </a:p>
          <a:p>
            <a:pPr marL="0" indent="0">
              <a:buNone/>
            </a:pPr>
            <a:r>
              <a:rPr lang="en-US" sz="1600" dirty="0"/>
              <a:t>	2</a:t>
            </a:r>
            <a:r>
              <a:rPr lang="en-US" sz="1600" baseline="30000" dirty="0"/>
              <a:t>nd</a:t>
            </a:r>
            <a:r>
              <a:rPr lang="en-US" sz="1600" dirty="0"/>
              <a:t> Reading of Fee Ordinance			</a:t>
            </a:r>
            <a:r>
              <a:rPr lang="en-US" dirty="0"/>
              <a:t> </a:t>
            </a:r>
            <a:r>
              <a:rPr lang="en-US" sz="1600" dirty="0"/>
              <a:t>2</a:t>
            </a:r>
            <a:r>
              <a:rPr lang="en-US" sz="1600" baseline="30000" dirty="0"/>
              <a:t>nd</a:t>
            </a:r>
            <a:r>
              <a:rPr lang="en-US" sz="1600" dirty="0"/>
              <a:t> Reading of Fee Ordinance</a:t>
            </a:r>
          </a:p>
        </p:txBody>
      </p:sp>
    </p:spTree>
    <p:extLst>
      <p:ext uri="{BB962C8B-B14F-4D97-AF65-F5344CB8AC3E}">
        <p14:creationId xmlns:p14="http://schemas.microsoft.com/office/powerpoint/2010/main" val="2478047586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1632</TotalTime>
  <Words>305</Words>
  <Application>Microsoft Office PowerPoint</Application>
  <PresentationFormat>Widescreen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Gill Sans MT</vt:lpstr>
      <vt:lpstr>Gallery</vt:lpstr>
      <vt:lpstr>Development Fire Impact Fee Ordinance</vt:lpstr>
      <vt:lpstr>Why Fire Impact fee?</vt:lpstr>
      <vt:lpstr>Ordinance development process</vt:lpstr>
      <vt:lpstr>Ordinance results</vt:lpstr>
      <vt:lpstr>Timeline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Fire Impact Fee Ordinance</dc:title>
  <dc:creator>John Robinson</dc:creator>
  <cp:lastModifiedBy>John Robinson</cp:lastModifiedBy>
  <cp:revision>18</cp:revision>
  <cp:lastPrinted>2020-02-06T15:56:08Z</cp:lastPrinted>
  <dcterms:created xsi:type="dcterms:W3CDTF">2019-11-12T18:58:20Z</dcterms:created>
  <dcterms:modified xsi:type="dcterms:W3CDTF">2020-02-06T16:00:31Z</dcterms:modified>
</cp:coreProperties>
</file>